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63" d="100"/>
          <a:sy n="63"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64177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63113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9651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9626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261405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a:xfrm>
            <a:off x="3399206" y="6356352"/>
            <a:ext cx="3231413" cy="365125"/>
          </a:xfrm>
        </p:spPr>
        <p:txBody>
          <a:bodyPr/>
          <a:lstStyle/>
          <a:p>
            <a:pPr algn="l"/>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
        <p:nvSpPr>
          <p:cNvPr id="9" name="Rounded Rectangle 8"/>
          <p:cNvSpPr/>
          <p:nvPr userDrawn="1"/>
        </p:nvSpPr>
        <p:spPr>
          <a:xfrm>
            <a:off x="-255181" y="6441416"/>
            <a:ext cx="1913860" cy="365125"/>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sv-SE" sz="1600" dirty="0">
                <a:latin typeface="Museo Sans 500" panose="02000000000000000000" pitchFamily="50" charset="0"/>
              </a:rPr>
              <a:t>CIRCULARHUB</a:t>
            </a:r>
            <a:endParaRPr lang="sv-SE" sz="1600" b="1" dirty="0">
              <a:latin typeface="Museo Sans 500" panose="02000000000000000000" pitchFamily="50" charset="0"/>
            </a:endParaRPr>
          </a:p>
        </p:txBody>
      </p:sp>
      <p:sp>
        <p:nvSpPr>
          <p:cNvPr id="10" name="TextBox 9"/>
          <p:cNvSpPr txBox="1"/>
          <p:nvPr userDrawn="1"/>
        </p:nvSpPr>
        <p:spPr>
          <a:xfrm>
            <a:off x="1658679" y="6552200"/>
            <a:ext cx="214777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800" dirty="0">
                <a:solidFill>
                  <a:schemeClr val="bg1">
                    <a:lumMod val="65000"/>
                  </a:schemeClr>
                </a:solidFill>
              </a:rPr>
              <a:t>- A tool from CircularHub</a:t>
            </a:r>
          </a:p>
          <a:p>
            <a:endParaRPr lang="sv-SE" sz="800" dirty="0">
              <a:solidFill>
                <a:schemeClr val="bg1">
                  <a:lumMod val="65000"/>
                </a:schemeClr>
              </a:solidFill>
            </a:endParaRPr>
          </a:p>
        </p:txBody>
      </p:sp>
    </p:spTree>
    <p:extLst>
      <p:ext uri="{BB962C8B-B14F-4D97-AF65-F5344CB8AC3E}">
        <p14:creationId xmlns:p14="http://schemas.microsoft.com/office/powerpoint/2010/main" val="411709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344033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4" name="Footer Placeholder 3"/>
          <p:cNvSpPr>
            <a:spLocks noGrp="1"/>
          </p:cNvSpPr>
          <p:nvPr>
            <p:ph type="ftr" sz="quarter" idx="11"/>
          </p:nvPr>
        </p:nvSpPr>
        <p:spPr/>
        <p:txBody>
          <a:bodyPr/>
          <a:lstStyle/>
          <a:p>
            <a:endParaRPr lang="sv-SE" dirty="0"/>
          </a:p>
        </p:txBody>
      </p:sp>
      <p:sp>
        <p:nvSpPr>
          <p:cNvPr id="5" name="Slide Number Placeholder 4"/>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316309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3" name="Footer Placeholder 2"/>
          <p:cNvSpPr>
            <a:spLocks noGrp="1"/>
          </p:cNvSpPr>
          <p:nvPr>
            <p:ph type="ftr" sz="quarter" idx="11"/>
          </p:nvPr>
        </p:nvSpPr>
        <p:spPr/>
        <p:txBody>
          <a:bodyPr/>
          <a:lstStyle/>
          <a:p>
            <a:endParaRPr lang="sv-SE" dirty="0"/>
          </a:p>
        </p:txBody>
      </p:sp>
      <p:sp>
        <p:nvSpPr>
          <p:cNvPr id="4" name="Slide Number Placeholder 3"/>
          <p:cNvSpPr>
            <a:spLocks noGrp="1"/>
          </p:cNvSpPr>
          <p:nvPr>
            <p:ph type="sldNum" sz="quarter" idx="12"/>
          </p:nvPr>
        </p:nvSpPr>
        <p:spPr/>
        <p:txBody>
          <a:bodyPr/>
          <a:lstStyle/>
          <a:p>
            <a:fld id="{DE35C5CE-5821-40F4-BBA7-AB0CFDA066ED}" type="slidenum">
              <a:rPr lang="sv-SE" smtClean="0"/>
              <a:t>‹#›</a:t>
            </a:fld>
            <a:endParaRPr lang="sv-SE" dirty="0"/>
          </a:p>
        </p:txBody>
      </p:sp>
      <p:sp>
        <p:nvSpPr>
          <p:cNvPr id="5" name="Rectangle 4"/>
          <p:cNvSpPr/>
          <p:nvPr userDrawn="1"/>
        </p:nvSpPr>
        <p:spPr>
          <a:xfrm>
            <a:off x="0" y="0"/>
            <a:ext cx="9906000" cy="685799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ctangle 5"/>
          <p:cNvSpPr/>
          <p:nvPr userDrawn="1"/>
        </p:nvSpPr>
        <p:spPr>
          <a:xfrm>
            <a:off x="78317" y="428625"/>
            <a:ext cx="9746168" cy="595312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ounded Rectangle 6"/>
          <p:cNvSpPr/>
          <p:nvPr userDrawn="1"/>
        </p:nvSpPr>
        <p:spPr>
          <a:xfrm>
            <a:off x="-255181" y="6499900"/>
            <a:ext cx="1913860" cy="310476"/>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sv-SE" sz="1600" dirty="0">
                <a:latin typeface="Museo Sans 500" panose="02000000000000000000" pitchFamily="50" charset="0"/>
              </a:rPr>
              <a:t>CIRCULARHUB</a:t>
            </a:r>
            <a:endParaRPr lang="sv-SE" sz="1600" b="1" dirty="0">
              <a:latin typeface="Museo Sans 500" panose="02000000000000000000" pitchFamily="50" charset="0"/>
            </a:endParaRPr>
          </a:p>
        </p:txBody>
      </p:sp>
      <p:sp>
        <p:nvSpPr>
          <p:cNvPr id="8" name="TextBox 7"/>
          <p:cNvSpPr txBox="1"/>
          <p:nvPr userDrawn="1"/>
        </p:nvSpPr>
        <p:spPr>
          <a:xfrm>
            <a:off x="39119" y="6238203"/>
            <a:ext cx="5672214" cy="169277"/>
          </a:xfrm>
          <a:prstGeom prst="rect">
            <a:avLst/>
          </a:prstGeom>
          <a:noFill/>
        </p:spPr>
        <p:txBody>
          <a:bodyPr wrap="square" rtlCol="0" anchor="b">
            <a:spAutoFit/>
          </a:bodyPr>
          <a:lstStyle/>
          <a:p>
            <a:r>
              <a:rPr lang="sv-SE" sz="500" dirty="0">
                <a:solidFill>
                  <a:schemeClr val="bg1">
                    <a:lumMod val="65000"/>
                  </a:schemeClr>
                </a:solidFill>
              </a:rPr>
              <a:t>circularhub.se – Science Park Borås</a:t>
            </a:r>
          </a:p>
        </p:txBody>
      </p:sp>
    </p:spTree>
    <p:extLst>
      <p:ext uri="{BB962C8B-B14F-4D97-AF65-F5344CB8AC3E}">
        <p14:creationId xmlns:p14="http://schemas.microsoft.com/office/powerpoint/2010/main" val="325311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14406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282379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1D6C9-3AC6-4D21-89C1-4A31FD6DDC80}" type="datetimeFigureOut">
              <a:rPr lang="sv-SE" smtClean="0"/>
              <a:t>2023-04-10</a:t>
            </a:fld>
            <a:endParaRPr lang="sv-SE"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5CE-5821-40F4-BBA7-AB0CFDA066ED}" type="slidenum">
              <a:rPr lang="sv-SE" smtClean="0"/>
              <a:t>‹#›</a:t>
            </a:fld>
            <a:endParaRPr lang="sv-SE" dirty="0"/>
          </a:p>
        </p:txBody>
      </p:sp>
    </p:spTree>
    <p:extLst>
      <p:ext uri="{BB962C8B-B14F-4D97-AF65-F5344CB8AC3E}">
        <p14:creationId xmlns:p14="http://schemas.microsoft.com/office/powerpoint/2010/main" val="36184041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9930" y="39953"/>
            <a:ext cx="5581649" cy="33855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CIRCULAR SWOT CANVAS</a:t>
            </a:r>
          </a:p>
        </p:txBody>
      </p:sp>
      <p:sp>
        <p:nvSpPr>
          <p:cNvPr id="8" name="TextBox 7"/>
          <p:cNvSpPr txBox="1"/>
          <p:nvPr/>
        </p:nvSpPr>
        <p:spPr>
          <a:xfrm>
            <a:off x="69930" y="3178715"/>
            <a:ext cx="556934"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Yttre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Inre</a:t>
            </a:r>
          </a:p>
        </p:txBody>
      </p:sp>
      <p:cxnSp>
        <p:nvCxnSpPr>
          <p:cNvPr id="11" name="Straight Connector 10"/>
          <p:cNvCxnSpPr>
            <a:stCxn id="8" idx="1"/>
            <a:endCxn id="2" idx="1"/>
          </p:cNvCxnSpPr>
          <p:nvPr/>
        </p:nvCxnSpPr>
        <p:spPr>
          <a:xfrm>
            <a:off x="69930" y="3455714"/>
            <a:ext cx="499426" cy="525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1860411" y="428625"/>
            <a:ext cx="4271962" cy="584775"/>
          </a:xfrm>
          <a:prstGeom prst="rect">
            <a:avLst/>
          </a:prstGeom>
          <a:noFill/>
        </p:spPr>
        <p:txBody>
          <a:bodyPr wrap="square" rtlCol="0">
            <a:spAutoFit/>
          </a:bodyPr>
          <a:lstStyle/>
          <a:p>
            <a:pPr marL="171450" marR="0" lvl="0" indent="-1714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Framtidsscenarier</a:t>
            </a:r>
            <a:br>
              <a:rPr kumimoji="0" lang="sv-SE" sz="1463"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Tänkbara och möjliga framtidssenarior kopplat till hållbarhet. </a:t>
            </a:r>
            <a:b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b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Hur tror vi att det kommer bli?</a:t>
            </a:r>
          </a:p>
        </p:txBody>
      </p:sp>
      <p:sp>
        <p:nvSpPr>
          <p:cNvPr id="14" name="TextBox 13"/>
          <p:cNvSpPr txBox="1"/>
          <p:nvPr/>
        </p:nvSpPr>
        <p:spPr>
          <a:xfrm>
            <a:off x="2812573" y="5973544"/>
            <a:ext cx="2111753" cy="430887"/>
          </a:xfrm>
          <a:prstGeom prst="rect">
            <a:avLst/>
          </a:prstGeom>
          <a:noFill/>
        </p:spPr>
        <p:txBody>
          <a:bodyPr wrap="square" rtlCol="0">
            <a:spAutoFit/>
          </a:bodyPr>
          <a:lstStyle/>
          <a:p>
            <a:pPr marL="171450" marR="0" lvl="0" indent="-171450" algn="ctr"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Nutid</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Sådant som påverkar oss redan idag</a:t>
            </a:r>
          </a:p>
        </p:txBody>
      </p:sp>
      <p:sp>
        <p:nvSpPr>
          <p:cNvPr id="16" name="Rectangle 15"/>
          <p:cNvSpPr/>
          <p:nvPr/>
        </p:nvSpPr>
        <p:spPr>
          <a:xfrm>
            <a:off x="7173356" y="1387186"/>
            <a:ext cx="2596009" cy="4147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5. Strategisk förändring: </a:t>
            </a:r>
            <a:b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Vad och hur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Notera slutsatser, beslut och strategiska val </a:t>
            </a:r>
            <a:b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br>
            <a:r>
              <a:rPr kumimoji="0" lang="sv-S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baserat på SWOT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TextBox 18"/>
          <p:cNvSpPr txBox="1"/>
          <p:nvPr/>
        </p:nvSpPr>
        <p:spPr>
          <a:xfrm>
            <a:off x="6756225" y="405032"/>
            <a:ext cx="2469055" cy="8425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Val bland exempel på framtidsscenarier:</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Ökade konsumentkrav</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Råvarubrist</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Synlighet i alla led</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Ökad tjänstefiering</a:t>
            </a:r>
          </a:p>
        </p:txBody>
      </p:sp>
      <p:graphicFrame>
        <p:nvGraphicFramePr>
          <p:cNvPr id="2" name="Table 1"/>
          <p:cNvGraphicFramePr>
            <a:graphicFrameLocks noGrp="1"/>
          </p:cNvGraphicFramePr>
          <p:nvPr/>
        </p:nvGraphicFramePr>
        <p:xfrm>
          <a:off x="569356" y="1387186"/>
          <a:ext cx="6604000" cy="4147568"/>
        </p:xfrm>
        <a:graphic>
          <a:graphicData uri="http://schemas.openxmlformats.org/drawingml/2006/table">
            <a:tbl>
              <a:tblPr firstRow="1" bandRow="1">
                <a:tableStyleId>{2D5ABB26-0587-4C30-8999-92F81FD0307C}</a:tableStyleId>
              </a:tblPr>
              <a:tblGrid>
                <a:gridCol w="3302000">
                  <a:extLst>
                    <a:ext uri="{9D8B030D-6E8A-4147-A177-3AD203B41FA5}">
                      <a16:colId xmlns:a16="http://schemas.microsoft.com/office/drawing/2014/main" val="2442977588"/>
                    </a:ext>
                  </a:extLst>
                </a:gridCol>
                <a:gridCol w="3302000">
                  <a:extLst>
                    <a:ext uri="{9D8B030D-6E8A-4147-A177-3AD203B41FA5}">
                      <a16:colId xmlns:a16="http://schemas.microsoft.com/office/drawing/2014/main" val="1043971617"/>
                    </a:ext>
                  </a:extLst>
                </a:gridCol>
              </a:tblGrid>
              <a:tr h="2073784">
                <a:tc>
                  <a:txBody>
                    <a:bodyPr/>
                    <a:lstStyle/>
                    <a:p>
                      <a:pPr marL="278606" indent="-278606" algn="ctr">
                        <a:buAutoNum type="arabicPeriod"/>
                      </a:pPr>
                      <a:r>
                        <a:rPr lang="sv-SE" sz="1200" dirty="0"/>
                        <a:t>Möjligheter</a:t>
                      </a:r>
                    </a:p>
                    <a:p>
                      <a:pPr algn="ctr"/>
                      <a:r>
                        <a:rPr lang="sv-SE" sz="1000" i="1" dirty="0">
                          <a:solidFill>
                            <a:schemeClr val="bg1">
                              <a:lumMod val="65000"/>
                            </a:schemeClr>
                          </a:solidFill>
                        </a:rPr>
                        <a:t>Vilka</a:t>
                      </a:r>
                      <a:r>
                        <a:rPr lang="sv-SE" sz="1000" i="1" baseline="0" dirty="0">
                          <a:solidFill>
                            <a:schemeClr val="bg1">
                              <a:lumMod val="65000"/>
                            </a:schemeClr>
                          </a:solidFill>
                        </a:rPr>
                        <a:t> möjligheter ser vi med en omställning</a:t>
                      </a:r>
                      <a:br>
                        <a:rPr lang="sv-SE" sz="1000" i="1" baseline="0" dirty="0">
                          <a:solidFill>
                            <a:schemeClr val="bg1">
                              <a:lumMod val="65000"/>
                            </a:schemeClr>
                          </a:solidFill>
                        </a:rPr>
                      </a:br>
                      <a:r>
                        <a:rPr lang="sv-SE" sz="1000" i="1" baseline="0" dirty="0">
                          <a:solidFill>
                            <a:schemeClr val="bg1">
                              <a:lumMod val="65000"/>
                            </a:schemeClr>
                          </a:solidFill>
                        </a:rPr>
                        <a:t>mot cirkulär ekonomi och stark hållbarhet</a:t>
                      </a:r>
                      <a:r>
                        <a:rPr lang="sv-SE" sz="1000" i="1" dirty="0">
                          <a:solidFill>
                            <a:schemeClr val="bg1">
                              <a:lumMod val="65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sv-SE" sz="1200" dirty="0"/>
                        <a:t>3. Hot</a:t>
                      </a:r>
                    </a:p>
                    <a:p>
                      <a:pPr algn="ctr"/>
                      <a:r>
                        <a:rPr lang="sv-SE" sz="1000" i="1" dirty="0">
                          <a:solidFill>
                            <a:schemeClr val="bg1">
                              <a:lumMod val="65000"/>
                            </a:schemeClr>
                          </a:solidFill>
                        </a:rPr>
                        <a:t>Vad kan komma att innebära risker i omställningen </a:t>
                      </a:r>
                      <a:br>
                        <a:rPr lang="sv-SE" sz="1000" i="1" dirty="0">
                          <a:solidFill>
                            <a:schemeClr val="bg1">
                              <a:lumMod val="65000"/>
                            </a:schemeClr>
                          </a:solidFill>
                        </a:rPr>
                      </a:br>
                      <a:r>
                        <a:rPr lang="sv-SE" sz="1000" i="1" dirty="0">
                          <a:solidFill>
                            <a:schemeClr val="bg1">
                              <a:lumMod val="65000"/>
                            </a:schemeClr>
                          </a:solidFill>
                        </a:rPr>
                        <a:t>mot en cirkulär ekonomi och stark hållbarhet?</a:t>
                      </a:r>
                    </a:p>
                    <a:p>
                      <a:endParaRPr lang="sv-S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4669822"/>
                  </a:ext>
                </a:extLst>
              </a:tr>
              <a:tr h="2073784">
                <a:tc>
                  <a:txBody>
                    <a:bodyPr/>
                    <a:lstStyle/>
                    <a:p>
                      <a:pPr algn="ctr"/>
                      <a:r>
                        <a:rPr lang="sv-SE" sz="1200" dirty="0"/>
                        <a:t>2. Styrkor</a:t>
                      </a:r>
                    </a:p>
                    <a:p>
                      <a:pPr algn="ctr"/>
                      <a:r>
                        <a:rPr lang="sv-SE" sz="1000" i="1" dirty="0">
                          <a:solidFill>
                            <a:schemeClr val="bg1">
                              <a:lumMod val="65000"/>
                            </a:schemeClr>
                          </a:solidFill>
                        </a:rPr>
                        <a:t>Vad är vi bra på som kommer visa sig värdefullt i omställningen mot cirkulär ekonomi och stark hållbarhet?</a:t>
                      </a:r>
                    </a:p>
                    <a:p>
                      <a:endParaRPr lang="sv-S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sv-SE" sz="1200" dirty="0"/>
                        <a:t>4. Svagheter</a:t>
                      </a:r>
                    </a:p>
                    <a:p>
                      <a:pPr algn="ctr"/>
                      <a:r>
                        <a:rPr lang="sv-SE" sz="1000" i="1" dirty="0">
                          <a:solidFill>
                            <a:schemeClr val="bg1">
                              <a:lumMod val="65000"/>
                            </a:schemeClr>
                          </a:solidFill>
                        </a:rPr>
                        <a:t>Vad och vilken kompetens och erfarenhet behöver vi i omställningen mor cirkulär ekonomi och stark hållbarhet ?</a:t>
                      </a:r>
                    </a:p>
                    <a:p>
                      <a:endParaRPr lang="sv-S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1815100"/>
                  </a:ext>
                </a:extLst>
              </a:tr>
            </a:tbl>
          </a:graphicData>
        </a:graphic>
      </p:graphicFrame>
      <p:sp>
        <p:nvSpPr>
          <p:cNvPr id="22" name="TextBox 21"/>
          <p:cNvSpPr txBox="1"/>
          <p:nvPr/>
        </p:nvSpPr>
        <p:spPr>
          <a:xfrm>
            <a:off x="8368937" y="428625"/>
            <a:ext cx="1394284" cy="842538"/>
          </a:xfrm>
          <a:prstGeom prst="rect">
            <a:avLst/>
          </a:prstGeom>
          <a:noFill/>
        </p:spPr>
        <p:txBody>
          <a:bodyPr wrap="square" rtlCol="0">
            <a:spAutoFit/>
          </a:bodyPr>
          <a:lstStyle/>
          <a:p>
            <a:pPr marL="232172" marR="0" lvl="0" indent="-232172"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endParaRP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Höjda skatter</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Ökade ekologiska incitament</a:t>
            </a:r>
          </a:p>
          <a:p>
            <a:pPr marL="232172" marR="0" lvl="0" indent="-232172"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sv-SE" sz="975"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Medveten personal</a:t>
            </a:r>
          </a:p>
        </p:txBody>
      </p:sp>
      <p:sp>
        <p:nvSpPr>
          <p:cNvPr id="24" name="Rounded Rectangle 23"/>
          <p:cNvSpPr/>
          <p:nvPr/>
        </p:nvSpPr>
        <p:spPr>
          <a:xfrm>
            <a:off x="-255181" y="6441416"/>
            <a:ext cx="1913860" cy="365125"/>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latin typeface="Museo Sans 500" panose="02000000000000000000" pitchFamily="50" charset="0"/>
                <a:ea typeface="+mn-ea"/>
                <a:cs typeface="+mn-cs"/>
              </a:rPr>
              <a:t>CIRCULARHUB</a:t>
            </a:r>
            <a:endParaRPr kumimoji="0" lang="sv-SE" sz="1600" b="1" i="0" u="none" strike="noStrike" kern="1200" cap="none" spc="0" normalizeH="0" baseline="0" noProof="0" dirty="0">
              <a:ln>
                <a:noFill/>
              </a:ln>
              <a:solidFill>
                <a:prstClr val="white"/>
              </a:solidFill>
              <a:effectLst/>
              <a:uLnTx/>
              <a:uFillTx/>
              <a:latin typeface="Museo Sans 500" panose="02000000000000000000" pitchFamily="50" charset="0"/>
              <a:ea typeface="+mn-ea"/>
              <a:cs typeface="+mn-cs"/>
            </a:endParaRPr>
          </a:p>
        </p:txBody>
      </p:sp>
    </p:spTree>
    <p:extLst>
      <p:ext uri="{BB962C8B-B14F-4D97-AF65-F5344CB8AC3E}">
        <p14:creationId xmlns:p14="http://schemas.microsoft.com/office/powerpoint/2010/main" val="8572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Circular Swot</a:t>
            </a:r>
          </a:p>
        </p:txBody>
      </p:sp>
      <p:sp>
        <p:nvSpPr>
          <p:cNvPr id="4" name="Content Placeholder 3"/>
          <p:cNvSpPr>
            <a:spLocks noGrp="1"/>
          </p:cNvSpPr>
          <p:nvPr>
            <p:ph sz="half" idx="1"/>
          </p:nvPr>
        </p:nvSpPr>
        <p:spPr/>
        <p:txBody>
          <a:bodyPr>
            <a:normAutofit fontScale="47500" lnSpcReduction="20000"/>
          </a:bodyPr>
          <a:lstStyle/>
          <a:p>
            <a:pPr marL="0" indent="0">
              <a:buNone/>
            </a:pPr>
            <a:r>
              <a:rPr lang="sv-SE" b="1" dirty="0"/>
              <a:t>Vad går det ut på?</a:t>
            </a:r>
          </a:p>
          <a:p>
            <a:pPr marL="0" indent="0">
              <a:buNone/>
            </a:pPr>
            <a:r>
              <a:rPr lang="sv-SE" dirty="0"/>
              <a:t>Metoden går ut på att förstå potentialen i en cirkulär omställning. Resultatet kan ligga till grund för företagets eller projektets strategiska val mot hållbarhet och en cirkulär ekonomi. Metoden bygger på en utökad swot med särskild inriktning mot hållbarhet och cirkulär ekonomi.</a:t>
            </a:r>
          </a:p>
          <a:p>
            <a:pPr marL="0" indent="0">
              <a:buNone/>
            </a:pPr>
            <a:br>
              <a:rPr lang="sv-SE" dirty="0"/>
            </a:br>
            <a:br>
              <a:rPr lang="sv-SE" dirty="0"/>
            </a:br>
            <a:r>
              <a:rPr lang="sv-SE" b="1" dirty="0"/>
              <a:t>När ska det användas?</a:t>
            </a:r>
          </a:p>
          <a:p>
            <a:pPr marL="0" indent="0">
              <a:buNone/>
            </a:pPr>
            <a:r>
              <a:rPr lang="sv-SE" dirty="0"/>
              <a:t>Metoden används med fördel i början av ett strategiarbete för att hitta potentialen för organisationen i en cirkulär omställning eller hållbarhetsarbete. Metoden kan också användas inför produktlanseringar eller vid start av nya verksamheter för att beakta hållbarhetsperspektivet</a:t>
            </a:r>
          </a:p>
          <a:p>
            <a:pPr marL="0" indent="0">
              <a:buNone/>
            </a:pPr>
            <a:endParaRPr lang="sv-SE" dirty="0"/>
          </a:p>
          <a:p>
            <a:pPr marL="0" indent="0">
              <a:buNone/>
            </a:pPr>
            <a:r>
              <a:rPr lang="sv-SE" b="1" dirty="0"/>
              <a:t>Vem ska vara med?</a:t>
            </a:r>
            <a:endParaRPr lang="sv-SE" dirty="0"/>
          </a:p>
          <a:p>
            <a:pPr marL="0" indent="0">
              <a:buNone/>
            </a:pPr>
            <a:r>
              <a:rPr lang="sv-SE" dirty="0"/>
              <a:t>Alla kan vara med. Hållbarhetsansvariga, produktansvariga, VD men även andra som har insikt och engagemang att bidra i processen för ökad hållbarhet och cirkularitet. Ju fler perspektiv, ju rikare bild.</a:t>
            </a:r>
            <a:br>
              <a:rPr lang="sv-SE" dirty="0"/>
            </a:br>
            <a:br>
              <a:rPr lang="sv-SE" dirty="0"/>
            </a:br>
            <a:br>
              <a:rPr lang="sv-SE" dirty="0"/>
            </a:br>
            <a:endParaRPr lang="sv-SE" dirty="0"/>
          </a:p>
        </p:txBody>
      </p:sp>
      <p:sp>
        <p:nvSpPr>
          <p:cNvPr id="5" name="Content Placeholder 4"/>
          <p:cNvSpPr>
            <a:spLocks noGrp="1"/>
          </p:cNvSpPr>
          <p:nvPr>
            <p:ph sz="half" idx="2"/>
          </p:nvPr>
        </p:nvSpPr>
        <p:spPr/>
        <p:txBody>
          <a:bodyPr>
            <a:normAutofit fontScale="47500" lnSpcReduction="20000"/>
          </a:bodyPr>
          <a:lstStyle/>
          <a:p>
            <a:pPr marL="0" indent="0">
              <a:buNone/>
            </a:pPr>
            <a:r>
              <a:rPr lang="sv-SE" b="1" dirty="0"/>
              <a:t>Hur går det till?</a:t>
            </a:r>
          </a:p>
          <a:p>
            <a:pPr marL="182563" indent="-182563" fontAlgn="base">
              <a:buFont typeface="+mj-lt"/>
              <a:buAutoNum type="arabicPeriod"/>
            </a:pPr>
            <a:r>
              <a:rPr lang="sv-SE" dirty="0"/>
              <a:t>Börja med att beskriva kända framtidsscenarier och trender inom hållbarhet som ni tror kommer bli större eller viktigare i framtiden.</a:t>
            </a:r>
          </a:p>
          <a:p>
            <a:pPr marL="182563" indent="-182563" fontAlgn="base">
              <a:buFont typeface="+mj-lt"/>
              <a:buAutoNum type="arabicPeriod"/>
            </a:pPr>
            <a:r>
              <a:rPr lang="sv-SE" dirty="0"/>
              <a:t>Om det finns existerande organisationer eller konkurrenter som gör saker som påverkar er redan idag lägger ni dem under “nutid”</a:t>
            </a:r>
          </a:p>
          <a:p>
            <a:pPr marL="182563" indent="-182563" fontAlgn="base">
              <a:buFont typeface="+mj-lt"/>
              <a:buAutoNum type="arabicPeriod"/>
            </a:pPr>
            <a:r>
              <a:rPr lang="sv-SE" dirty="0"/>
              <a:t>Beskriv er organisation eller ert projekt i rutorna i följande ordning: möjligheter och styrkor, sedan hot och sist svagheter</a:t>
            </a:r>
          </a:p>
          <a:p>
            <a:pPr marL="182563" indent="-182563" fontAlgn="base">
              <a:buFont typeface="+mj-lt"/>
              <a:buAutoNum type="arabicPeriod"/>
            </a:pPr>
            <a:r>
              <a:rPr lang="sv-SE" dirty="0"/>
              <a:t>Dra slutsatser och beskriv tänkbara strategiska förändringar som blir resultatet av er swot.</a:t>
            </a:r>
          </a:p>
          <a:p>
            <a:pPr marL="0" indent="0">
              <a:buNone/>
            </a:pPr>
            <a:br>
              <a:rPr lang="sv-SE" dirty="0"/>
            </a:br>
            <a:r>
              <a:rPr lang="sv-SE" b="1" dirty="0"/>
              <a:t>Tips - att tänka på</a:t>
            </a:r>
            <a:br>
              <a:rPr lang="sv-SE" dirty="0"/>
            </a:br>
            <a:br>
              <a:rPr lang="sv-SE" dirty="0"/>
            </a:br>
            <a:r>
              <a:rPr lang="sv-SE" dirty="0"/>
              <a:t>Se till att svagheter inte bara är inverterade beskrivningar av styrkor</a:t>
            </a:r>
          </a:p>
          <a:p>
            <a:pPr marL="0" indent="0">
              <a:buNone/>
            </a:pPr>
            <a:r>
              <a:rPr lang="sv-SE" dirty="0"/>
              <a:t>Se till att hot inte bara är inverterade omskrivningar av möjligheter</a:t>
            </a:r>
          </a:p>
          <a:p>
            <a:pPr marL="0" indent="0">
              <a:buNone/>
            </a:pPr>
            <a:r>
              <a:rPr lang="sv-SE" dirty="0"/>
              <a:t>Hitta en tydlig koppling till det cirkulära eller hållbarhet. Går det inte att hitta en sådan så ta bort den meningen. Syftet är inte att hitta alla styrkor, svagheter, möjligheter och hot som finns.. bara de med koppling till det cirkulära eller till hållbarhet.</a:t>
            </a:r>
          </a:p>
        </p:txBody>
      </p:sp>
      <p:pic>
        <p:nvPicPr>
          <p:cNvPr id="1026" name="Picture 2" descr="Window - Free construction and tools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743" y="807984"/>
            <a:ext cx="439848" cy="439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302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TotalTime>
  <Words>457</Words>
  <Application>Microsoft Office PowerPoint</Application>
  <PresentationFormat>A4 (210 x 297 mm)</PresentationFormat>
  <Paragraphs>46</Paragraphs>
  <Slides>2</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vt:i4>
      </vt:variant>
    </vt:vector>
  </HeadingPairs>
  <TitlesOfParts>
    <vt:vector size="9" baseType="lpstr">
      <vt:lpstr>Arial</vt:lpstr>
      <vt:lpstr>Arial Narrow</vt:lpstr>
      <vt:lpstr>Calibri</vt:lpstr>
      <vt:lpstr>Calibri Light</vt:lpstr>
      <vt:lpstr>Museo Sans 500</vt:lpstr>
      <vt:lpstr>Wingdings</vt:lpstr>
      <vt:lpstr>Office Theme</vt:lpstr>
      <vt:lpstr>PowerPoint-presentation</vt:lpstr>
      <vt:lpstr>Circular Swot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 Valvring</dc:creator>
  <cp:lastModifiedBy>Erik Valvring</cp:lastModifiedBy>
  <cp:revision>2</cp:revision>
  <dcterms:created xsi:type="dcterms:W3CDTF">2023-04-11T05:19:27Z</dcterms:created>
  <dcterms:modified xsi:type="dcterms:W3CDTF">2023-04-11T05:21:18Z</dcterms:modified>
</cp:coreProperties>
</file>