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0" r:id="rId2"/>
    <p:sldId id="276" r:id="rId3"/>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9" autoAdjust="0"/>
    <p:restoredTop sz="94660"/>
  </p:normalViewPr>
  <p:slideViewPr>
    <p:cSldViewPr snapToGrid="0">
      <p:cViewPr varScale="1">
        <p:scale>
          <a:sx n="63" d="100"/>
          <a:sy n="63" d="100"/>
        </p:scale>
        <p:origin x="7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1641770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163113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96516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96268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2614057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6" name="Footer Placeholder 5"/>
          <p:cNvSpPr>
            <a:spLocks noGrp="1"/>
          </p:cNvSpPr>
          <p:nvPr>
            <p:ph type="ftr" sz="quarter" idx="11"/>
          </p:nvPr>
        </p:nvSpPr>
        <p:spPr>
          <a:xfrm>
            <a:off x="3399206" y="6356352"/>
            <a:ext cx="3231413" cy="365125"/>
          </a:xfrm>
        </p:spPr>
        <p:txBody>
          <a:bodyPr/>
          <a:lstStyle/>
          <a:p>
            <a:pPr algn="l"/>
            <a:endParaRPr lang="sv-SE" dirty="0"/>
          </a:p>
        </p:txBody>
      </p:sp>
      <p:sp>
        <p:nvSpPr>
          <p:cNvPr id="7" name="Slide Number Placeholder 6"/>
          <p:cNvSpPr>
            <a:spLocks noGrp="1"/>
          </p:cNvSpPr>
          <p:nvPr>
            <p:ph type="sldNum" sz="quarter" idx="12"/>
          </p:nvPr>
        </p:nvSpPr>
        <p:spPr/>
        <p:txBody>
          <a:bodyPr/>
          <a:lstStyle/>
          <a:p>
            <a:fld id="{DE35C5CE-5821-40F4-BBA7-AB0CFDA066ED}" type="slidenum">
              <a:rPr lang="sv-SE" smtClean="0"/>
              <a:t>‹#›</a:t>
            </a:fld>
            <a:endParaRPr lang="sv-SE" dirty="0"/>
          </a:p>
        </p:txBody>
      </p:sp>
      <p:sp>
        <p:nvSpPr>
          <p:cNvPr id="9" name="Rounded Rectangle 8"/>
          <p:cNvSpPr/>
          <p:nvPr userDrawn="1"/>
        </p:nvSpPr>
        <p:spPr>
          <a:xfrm>
            <a:off x="-255181" y="6441416"/>
            <a:ext cx="1913860" cy="365125"/>
          </a:xfrm>
          <a:prstGeom prst="roundRect">
            <a:avLst>
              <a:gd name="adj" fmla="val 50000"/>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sv-SE" sz="1600" dirty="0">
                <a:latin typeface="Museo Sans 500" panose="02000000000000000000" pitchFamily="50" charset="0"/>
              </a:rPr>
              <a:t>CIRCULARHUB</a:t>
            </a:r>
            <a:endParaRPr lang="sv-SE" sz="1600" b="1" dirty="0">
              <a:latin typeface="Museo Sans 500" panose="02000000000000000000" pitchFamily="50" charset="0"/>
            </a:endParaRPr>
          </a:p>
        </p:txBody>
      </p:sp>
      <p:sp>
        <p:nvSpPr>
          <p:cNvPr id="10" name="TextBox 9"/>
          <p:cNvSpPr txBox="1"/>
          <p:nvPr userDrawn="1"/>
        </p:nvSpPr>
        <p:spPr>
          <a:xfrm>
            <a:off x="1658679" y="6552200"/>
            <a:ext cx="2147777"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800" dirty="0">
                <a:solidFill>
                  <a:schemeClr val="bg1">
                    <a:lumMod val="65000"/>
                  </a:schemeClr>
                </a:solidFill>
              </a:rPr>
              <a:t>- A tool from CircularHub</a:t>
            </a:r>
          </a:p>
          <a:p>
            <a:endParaRPr lang="sv-SE" sz="800" dirty="0">
              <a:solidFill>
                <a:schemeClr val="bg1">
                  <a:lumMod val="65000"/>
                </a:schemeClr>
              </a:solidFill>
            </a:endParaRPr>
          </a:p>
        </p:txBody>
      </p:sp>
    </p:spTree>
    <p:extLst>
      <p:ext uri="{BB962C8B-B14F-4D97-AF65-F5344CB8AC3E}">
        <p14:creationId xmlns:p14="http://schemas.microsoft.com/office/powerpoint/2010/main" val="411709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344033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4" name="Footer Placeholder 3"/>
          <p:cNvSpPr>
            <a:spLocks noGrp="1"/>
          </p:cNvSpPr>
          <p:nvPr>
            <p:ph type="ftr" sz="quarter" idx="11"/>
          </p:nvPr>
        </p:nvSpPr>
        <p:spPr/>
        <p:txBody>
          <a:bodyPr/>
          <a:lstStyle/>
          <a:p>
            <a:endParaRPr lang="sv-SE" dirty="0"/>
          </a:p>
        </p:txBody>
      </p:sp>
      <p:sp>
        <p:nvSpPr>
          <p:cNvPr id="5" name="Slide Number Placeholder 4"/>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3163091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3" name="Footer Placeholder 2"/>
          <p:cNvSpPr>
            <a:spLocks noGrp="1"/>
          </p:cNvSpPr>
          <p:nvPr>
            <p:ph type="ftr" sz="quarter" idx="11"/>
          </p:nvPr>
        </p:nvSpPr>
        <p:spPr/>
        <p:txBody>
          <a:bodyPr/>
          <a:lstStyle/>
          <a:p>
            <a:endParaRPr lang="sv-SE" dirty="0"/>
          </a:p>
        </p:txBody>
      </p:sp>
      <p:sp>
        <p:nvSpPr>
          <p:cNvPr id="4" name="Slide Number Placeholder 3"/>
          <p:cNvSpPr>
            <a:spLocks noGrp="1"/>
          </p:cNvSpPr>
          <p:nvPr>
            <p:ph type="sldNum" sz="quarter" idx="12"/>
          </p:nvPr>
        </p:nvSpPr>
        <p:spPr/>
        <p:txBody>
          <a:bodyPr/>
          <a:lstStyle/>
          <a:p>
            <a:fld id="{DE35C5CE-5821-40F4-BBA7-AB0CFDA066ED}" type="slidenum">
              <a:rPr lang="sv-SE" smtClean="0"/>
              <a:t>‹#›</a:t>
            </a:fld>
            <a:endParaRPr lang="sv-SE" dirty="0"/>
          </a:p>
        </p:txBody>
      </p:sp>
      <p:sp>
        <p:nvSpPr>
          <p:cNvPr id="5" name="Rectangle 4"/>
          <p:cNvSpPr/>
          <p:nvPr userDrawn="1"/>
        </p:nvSpPr>
        <p:spPr>
          <a:xfrm>
            <a:off x="0" y="0"/>
            <a:ext cx="9906000" cy="685799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Rectangle 5"/>
          <p:cNvSpPr/>
          <p:nvPr userDrawn="1"/>
        </p:nvSpPr>
        <p:spPr>
          <a:xfrm>
            <a:off x="78317" y="428625"/>
            <a:ext cx="9746168" cy="595312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ounded Rectangle 6"/>
          <p:cNvSpPr/>
          <p:nvPr userDrawn="1"/>
        </p:nvSpPr>
        <p:spPr>
          <a:xfrm>
            <a:off x="-255181" y="6499900"/>
            <a:ext cx="1913860" cy="310476"/>
          </a:xfrm>
          <a:prstGeom prst="roundRect">
            <a:avLst>
              <a:gd name="adj" fmla="val 50000"/>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sv-SE" sz="1600" dirty="0">
                <a:latin typeface="Museo Sans 500" panose="02000000000000000000" pitchFamily="50" charset="0"/>
              </a:rPr>
              <a:t>CIRCULARHUB</a:t>
            </a:r>
            <a:endParaRPr lang="sv-SE" sz="1600" b="1" dirty="0">
              <a:latin typeface="Museo Sans 500" panose="02000000000000000000" pitchFamily="50" charset="0"/>
            </a:endParaRPr>
          </a:p>
        </p:txBody>
      </p:sp>
      <p:sp>
        <p:nvSpPr>
          <p:cNvPr id="8" name="TextBox 7"/>
          <p:cNvSpPr txBox="1"/>
          <p:nvPr userDrawn="1"/>
        </p:nvSpPr>
        <p:spPr>
          <a:xfrm>
            <a:off x="39119" y="6238203"/>
            <a:ext cx="5672214" cy="169277"/>
          </a:xfrm>
          <a:prstGeom prst="rect">
            <a:avLst/>
          </a:prstGeom>
          <a:noFill/>
        </p:spPr>
        <p:txBody>
          <a:bodyPr wrap="square" rtlCol="0" anchor="b">
            <a:spAutoFit/>
          </a:bodyPr>
          <a:lstStyle/>
          <a:p>
            <a:r>
              <a:rPr lang="sv-SE" sz="500" dirty="0">
                <a:solidFill>
                  <a:schemeClr val="bg1">
                    <a:lumMod val="65000"/>
                  </a:schemeClr>
                </a:solidFill>
              </a:rPr>
              <a:t>circularhub.se – Science Park Borås</a:t>
            </a:r>
          </a:p>
        </p:txBody>
      </p:sp>
    </p:spTree>
    <p:extLst>
      <p:ext uri="{BB962C8B-B14F-4D97-AF65-F5344CB8AC3E}">
        <p14:creationId xmlns:p14="http://schemas.microsoft.com/office/powerpoint/2010/main" val="325311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114406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71D6C9-3AC6-4D21-89C1-4A31FD6DDC80}" type="datetimeFigureOut">
              <a:rPr lang="sv-SE" smtClean="0"/>
              <a:t>2023-04-10</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DE35C5CE-5821-40F4-BBA7-AB0CFDA066ED}" type="slidenum">
              <a:rPr lang="sv-SE" smtClean="0"/>
              <a:t>‹#›</a:t>
            </a:fld>
            <a:endParaRPr lang="sv-SE" dirty="0"/>
          </a:p>
        </p:txBody>
      </p:sp>
    </p:spTree>
    <p:extLst>
      <p:ext uri="{BB962C8B-B14F-4D97-AF65-F5344CB8AC3E}">
        <p14:creationId xmlns:p14="http://schemas.microsoft.com/office/powerpoint/2010/main" val="2823796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1D6C9-3AC6-4D21-89C1-4A31FD6DDC80}" type="datetimeFigureOut">
              <a:rPr lang="sv-SE" smtClean="0"/>
              <a:t>2023-04-10</a:t>
            </a:fld>
            <a:endParaRPr lang="sv-SE"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5CE-5821-40F4-BBA7-AB0CFDA066ED}" type="slidenum">
              <a:rPr lang="sv-SE" smtClean="0"/>
              <a:t>‹#›</a:t>
            </a:fld>
            <a:endParaRPr lang="sv-SE" dirty="0"/>
          </a:p>
        </p:txBody>
      </p:sp>
    </p:spTree>
    <p:extLst>
      <p:ext uri="{BB962C8B-B14F-4D97-AF65-F5344CB8AC3E}">
        <p14:creationId xmlns:p14="http://schemas.microsoft.com/office/powerpoint/2010/main" val="36184041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9711" y="31899"/>
            <a:ext cx="558164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CIRCULAR BUSINESS MODEL CANVAS</a:t>
            </a:r>
          </a:p>
        </p:txBody>
      </p:sp>
      <p:sp>
        <p:nvSpPr>
          <p:cNvPr id="9" name="TextBox 8"/>
          <p:cNvSpPr txBox="1"/>
          <p:nvPr/>
        </p:nvSpPr>
        <p:spPr>
          <a:xfrm>
            <a:off x="4028664" y="478758"/>
            <a:ext cx="1802542" cy="101117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2. Cirkulärt värdeerbjudande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Vilket värde levererar vi till kunden?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Vilka kundbehov adresserar vi?</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direkta och indirekta värden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fördelar med ändringar i tjänster, ägande, delning och reparationer</a:t>
            </a:r>
          </a:p>
        </p:txBody>
      </p:sp>
      <p:sp>
        <p:nvSpPr>
          <p:cNvPr id="10" name="TextBox 9"/>
          <p:cNvSpPr txBox="1"/>
          <p:nvPr/>
        </p:nvSpPr>
        <p:spPr>
          <a:xfrm>
            <a:off x="5945605" y="2601458"/>
            <a:ext cx="1546918" cy="115621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3. Kanaler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Hur levererar vi?</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Hur återtar vi? Hur returnerar kunden? Vilka förpackningar används? </a:t>
            </a:r>
            <a:b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b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Vilka kanaler?</a:t>
            </a:r>
            <a:b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b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Hur vill kunderna nås?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system som pantsystem och försäkringars betydelse</a:t>
            </a:r>
          </a:p>
        </p:txBody>
      </p:sp>
      <p:sp>
        <p:nvSpPr>
          <p:cNvPr id="11" name="TextBox 10"/>
          <p:cNvSpPr txBox="1"/>
          <p:nvPr/>
        </p:nvSpPr>
        <p:spPr>
          <a:xfrm>
            <a:off x="5945605" y="423808"/>
            <a:ext cx="1546918" cy="9364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4. Kundrelation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Hur bygger vi relation med kunden?</a:t>
            </a:r>
            <a:b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b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Vad får kunden att komma tillbaka?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Hur förväntar sig kunden att vi håller kontakt?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återkoppling och transparensens betydelse</a:t>
            </a:r>
          </a:p>
        </p:txBody>
      </p:sp>
      <p:sp>
        <p:nvSpPr>
          <p:cNvPr id="12" name="TextBox 11"/>
          <p:cNvSpPr txBox="1"/>
          <p:nvPr/>
        </p:nvSpPr>
        <p:spPr>
          <a:xfrm>
            <a:off x="7919350" y="428622"/>
            <a:ext cx="1546918" cy="82650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1. Kundsegment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Vilka kundsegment har vi?</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För vem skapar vi värde?</a:t>
            </a:r>
            <a:b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b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Vilken kundkategori är viktigast?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drivkrafterna hos den hållbarhetsintresserade kunden</a:t>
            </a:r>
          </a:p>
        </p:txBody>
      </p:sp>
      <p:sp>
        <p:nvSpPr>
          <p:cNvPr id="13" name="TextBox 12"/>
          <p:cNvSpPr txBox="1"/>
          <p:nvPr/>
        </p:nvSpPr>
        <p:spPr>
          <a:xfrm>
            <a:off x="2054671" y="484577"/>
            <a:ext cx="1859594" cy="71660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6. Nyckel-aktiviteter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Vilka är nyckel-aktiviteterna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Vad måste vi göra för att leverera värde?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designens och kvalitetens betydelse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hantering av underhåll och energi</a:t>
            </a:r>
          </a:p>
        </p:txBody>
      </p:sp>
      <p:sp>
        <p:nvSpPr>
          <p:cNvPr id="14" name="TextBox 13"/>
          <p:cNvSpPr txBox="1"/>
          <p:nvPr/>
        </p:nvSpPr>
        <p:spPr>
          <a:xfrm>
            <a:off x="104714" y="464286"/>
            <a:ext cx="1835557" cy="104631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7. Nyckel-partners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Vilka partners är viktiga?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Vilka leverantörer är strategiska?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Vilka samskapar vi med?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Vem är vi beroende av?</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finansiering över tid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transparens och kommunikation av hållbarhet hos leverantörer</a:t>
            </a:r>
          </a:p>
        </p:txBody>
      </p:sp>
      <p:sp>
        <p:nvSpPr>
          <p:cNvPr id="15" name="TextBox 14"/>
          <p:cNvSpPr txBox="1"/>
          <p:nvPr/>
        </p:nvSpPr>
        <p:spPr>
          <a:xfrm>
            <a:off x="2001398" y="2622328"/>
            <a:ext cx="1546918" cy="71660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8. Nyckel-resurser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Vilka nyckel-resurser behövs?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Vad har vi som andra inte har?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värde över tid samt värdet av hållbarhetsdata</a:t>
            </a:r>
          </a:p>
        </p:txBody>
      </p:sp>
      <p:sp>
        <p:nvSpPr>
          <p:cNvPr id="16" name="TextBox 15"/>
          <p:cNvSpPr txBox="1"/>
          <p:nvPr/>
        </p:nvSpPr>
        <p:spPr>
          <a:xfrm>
            <a:off x="84682" y="4616699"/>
            <a:ext cx="2435234" cy="60670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9. Kostnadsstruktur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Hur ser kostnadsstrukturen ut?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Vilka aktiviteter och resurser har störst kostnad?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investeringstid i kvalitet och cradle2cradle</a:t>
            </a:r>
          </a:p>
        </p:txBody>
      </p:sp>
      <p:sp>
        <p:nvSpPr>
          <p:cNvPr id="17" name="TextBox 16"/>
          <p:cNvSpPr txBox="1"/>
          <p:nvPr/>
        </p:nvSpPr>
        <p:spPr>
          <a:xfrm>
            <a:off x="4946057" y="4589505"/>
            <a:ext cx="1546918" cy="82650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5. Inkomstströmmar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Vad tar vi betalt för?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Hur tar vi betalt?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Hur vill kunden att vi tar betalt?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inkomster för delning och inkomster över tid</a:t>
            </a:r>
          </a:p>
        </p:txBody>
      </p:sp>
      <p:sp>
        <p:nvSpPr>
          <p:cNvPr id="23" name="TextBox 22"/>
          <p:cNvSpPr txBox="1"/>
          <p:nvPr/>
        </p:nvSpPr>
        <p:spPr>
          <a:xfrm>
            <a:off x="429474" y="6639276"/>
            <a:ext cx="8679925" cy="20223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solidFill>
                <a:effectLst/>
                <a:uLnTx/>
                <a:uFillTx/>
                <a:latin typeface="Calibri" panose="020F0502020204030204"/>
                <a:ea typeface="+mn-ea"/>
                <a:cs typeface="+mn-cs"/>
              </a:rPr>
              <a:t>Modified version of canvas at www.business modelgeneration.com from Strategyn by Science Park Borås</a:t>
            </a:r>
          </a:p>
        </p:txBody>
      </p:sp>
      <p:pic>
        <p:nvPicPr>
          <p:cNvPr id="25" name="Picture 24"/>
          <p:cNvPicPr>
            <a:picLocks noChangeAspect="1"/>
          </p:cNvPicPr>
          <p:nvPr/>
        </p:nvPicPr>
        <p:blipFill>
          <a:blip r:embed="rId2"/>
          <a:stretch>
            <a:fillRect/>
          </a:stretch>
        </p:blipFill>
        <p:spPr>
          <a:xfrm>
            <a:off x="9342419" y="4182006"/>
            <a:ext cx="413854" cy="383865"/>
          </a:xfrm>
          <a:prstGeom prst="rect">
            <a:avLst/>
          </a:prstGeom>
        </p:spPr>
      </p:pic>
      <p:cxnSp>
        <p:nvCxnSpPr>
          <p:cNvPr id="30" name="Straight Connector 29"/>
          <p:cNvCxnSpPr/>
          <p:nvPr/>
        </p:nvCxnSpPr>
        <p:spPr>
          <a:xfrm>
            <a:off x="7919598" y="428625"/>
            <a:ext cx="0" cy="4160883"/>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5945605" y="428624"/>
            <a:ext cx="0" cy="4160883"/>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3971612" y="428623"/>
            <a:ext cx="0" cy="4160883"/>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1997619" y="428622"/>
            <a:ext cx="0" cy="4160883"/>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57051" y="4593080"/>
            <a:ext cx="9734550" cy="0"/>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4938141" y="4589505"/>
            <a:ext cx="0" cy="1792246"/>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71224" y="5468494"/>
            <a:ext cx="9734550" cy="0"/>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a:off x="1997619" y="2594345"/>
            <a:ext cx="1973993" cy="0"/>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5945854" y="2597885"/>
            <a:ext cx="1973993" cy="0"/>
          </a:xfrm>
          <a:prstGeom prst="line">
            <a:avLst/>
          </a:prstGeom>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57050" y="5464295"/>
            <a:ext cx="2228949" cy="49680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10. Hållbarhetskostnader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Vilken miljöpåverkan skapas?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ekologisk och social påverkan</a:t>
            </a:r>
          </a:p>
        </p:txBody>
      </p:sp>
      <p:sp>
        <p:nvSpPr>
          <p:cNvPr id="44" name="TextBox 43"/>
          <p:cNvSpPr txBox="1"/>
          <p:nvPr/>
        </p:nvSpPr>
        <p:spPr>
          <a:xfrm>
            <a:off x="4924325" y="5464295"/>
            <a:ext cx="2210121" cy="49680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rPr>
              <a:t>11. Hållbarhetsintäkter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1"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På vilket sätt gynnas miljön?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714"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Beakta hur du påverkar direkt och i senare led</a:t>
            </a:r>
          </a:p>
        </p:txBody>
      </p:sp>
      <p:sp>
        <p:nvSpPr>
          <p:cNvPr id="45" name="Rounded Rectangle 44"/>
          <p:cNvSpPr/>
          <p:nvPr/>
        </p:nvSpPr>
        <p:spPr>
          <a:xfrm>
            <a:off x="-255181" y="6441416"/>
            <a:ext cx="1913860" cy="365125"/>
          </a:xfrm>
          <a:prstGeom prst="roundRect">
            <a:avLst>
              <a:gd name="adj" fmla="val 50000"/>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white"/>
                </a:solidFill>
                <a:effectLst/>
                <a:uLnTx/>
                <a:uFillTx/>
                <a:latin typeface="Museo Sans 500" panose="02000000000000000000" pitchFamily="50" charset="0"/>
                <a:ea typeface="+mn-ea"/>
                <a:cs typeface="+mn-cs"/>
              </a:rPr>
              <a:t>CIRCULARHUB</a:t>
            </a:r>
            <a:endParaRPr kumimoji="0" lang="sv-SE" sz="1600" b="1" i="0" u="none" strike="noStrike" kern="1200" cap="none" spc="0" normalizeH="0" baseline="0" noProof="0" dirty="0">
              <a:ln>
                <a:noFill/>
              </a:ln>
              <a:solidFill>
                <a:prstClr val="white"/>
              </a:solidFill>
              <a:effectLst/>
              <a:uLnTx/>
              <a:uFillTx/>
              <a:latin typeface="Museo Sans 500" panose="02000000000000000000" pitchFamily="50" charset="0"/>
              <a:ea typeface="+mn-ea"/>
              <a:cs typeface="+mn-cs"/>
            </a:endParaRPr>
          </a:p>
        </p:txBody>
      </p:sp>
    </p:spTree>
    <p:extLst>
      <p:ext uri="{BB962C8B-B14F-4D97-AF65-F5344CB8AC3E}">
        <p14:creationId xmlns:p14="http://schemas.microsoft.com/office/powerpoint/2010/main" val="835160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Circular Business Model Canvas</a:t>
            </a:r>
          </a:p>
        </p:txBody>
      </p:sp>
      <p:sp>
        <p:nvSpPr>
          <p:cNvPr id="4" name="Content Placeholder 3"/>
          <p:cNvSpPr>
            <a:spLocks noGrp="1"/>
          </p:cNvSpPr>
          <p:nvPr>
            <p:ph sz="half" idx="1"/>
          </p:nvPr>
        </p:nvSpPr>
        <p:spPr/>
        <p:txBody>
          <a:bodyPr>
            <a:normAutofit fontScale="55000" lnSpcReduction="20000"/>
          </a:bodyPr>
          <a:lstStyle/>
          <a:p>
            <a:pPr marL="0" indent="0">
              <a:buNone/>
            </a:pPr>
            <a:r>
              <a:rPr lang="sv-SE" b="1" dirty="0"/>
              <a:t>Vad går det ut på?</a:t>
            </a:r>
          </a:p>
          <a:p>
            <a:pPr marL="0" indent="0">
              <a:buNone/>
            </a:pPr>
            <a:r>
              <a:rPr lang="sv-SE" dirty="0"/>
              <a:t>Metoden går ut på att exploatera en cirkulär affärsmodell med alla byggstenar som skapar en affärsmodell. Metoden är en utökning av Business Model Canvas från Strategyn där vi lagt till Inkomster och utgifter med avseende på hållbarhet</a:t>
            </a:r>
          </a:p>
          <a:p>
            <a:pPr marL="0" indent="0">
              <a:buNone/>
            </a:pPr>
            <a:endParaRPr lang="sv-SE" dirty="0"/>
          </a:p>
          <a:p>
            <a:pPr marL="0" indent="0">
              <a:buNone/>
            </a:pPr>
            <a:r>
              <a:rPr lang="sv-SE" b="1" dirty="0"/>
              <a:t>När ska det användas?</a:t>
            </a:r>
          </a:p>
          <a:p>
            <a:pPr marL="0" indent="0">
              <a:buNone/>
            </a:pPr>
            <a:r>
              <a:rPr lang="sv-SE" dirty="0"/>
              <a:t>Metoden används bäst nar man skall utforska betydelsen och påverkan av en cirkulär affärsmodell</a:t>
            </a:r>
          </a:p>
          <a:p>
            <a:pPr marL="0" indent="0">
              <a:buNone/>
            </a:pPr>
            <a:endParaRPr lang="sv-SE" dirty="0"/>
          </a:p>
          <a:p>
            <a:pPr marL="0" indent="0">
              <a:buNone/>
            </a:pPr>
            <a:r>
              <a:rPr lang="sv-SE" b="1" dirty="0"/>
              <a:t>Vem ska vara med?</a:t>
            </a:r>
            <a:endParaRPr lang="sv-SE" dirty="0"/>
          </a:p>
          <a:p>
            <a:pPr marL="0" indent="0">
              <a:buNone/>
            </a:pPr>
            <a:r>
              <a:rPr lang="sv-SE" dirty="0"/>
              <a:t>Affärsutvecklare, VD, hållbarhetsansvariga, produktansvariga, men även andra som har insikt och engagemang att bidra i processen för ökad hållbarhet och cirkularitet. </a:t>
            </a:r>
          </a:p>
        </p:txBody>
      </p:sp>
      <p:sp>
        <p:nvSpPr>
          <p:cNvPr id="5" name="Content Placeholder 4"/>
          <p:cNvSpPr>
            <a:spLocks noGrp="1"/>
          </p:cNvSpPr>
          <p:nvPr>
            <p:ph sz="half" idx="2"/>
          </p:nvPr>
        </p:nvSpPr>
        <p:spPr/>
        <p:txBody>
          <a:bodyPr>
            <a:normAutofit fontScale="55000" lnSpcReduction="20000"/>
          </a:bodyPr>
          <a:lstStyle/>
          <a:p>
            <a:pPr marL="0" indent="0">
              <a:buNone/>
            </a:pPr>
            <a:r>
              <a:rPr lang="sv-SE" b="1" dirty="0"/>
              <a:t>Hur går det till?</a:t>
            </a:r>
          </a:p>
          <a:p>
            <a:pPr marL="514350" indent="-514350">
              <a:buFont typeface="+mj-lt"/>
              <a:buAutoNum type="arabicPeriod"/>
            </a:pPr>
            <a:r>
              <a:rPr lang="sv-SE" dirty="0"/>
              <a:t>Fyll på blocken i canvasen i följande ordning:</a:t>
            </a:r>
            <a:br>
              <a:rPr lang="sv-SE" dirty="0"/>
            </a:br>
            <a:br>
              <a:rPr lang="sv-SE" dirty="0"/>
            </a:br>
            <a:r>
              <a:rPr lang="sv-SE" dirty="0"/>
              <a:t>Kundsegment, Cirkulärt Erbjudande, Kanal, Relation och Intäkter. Därefter fyller man i Nyckelaktiviteter, Nyckelpartners och resurser samt utgifter.</a:t>
            </a:r>
          </a:p>
          <a:p>
            <a:pPr marL="514350" indent="-514350">
              <a:buFont typeface="+mj-lt"/>
              <a:buAutoNum type="arabicPeriod"/>
            </a:pPr>
            <a:r>
              <a:rPr lang="sv-SE" dirty="0"/>
              <a:t>Avslutningsvis bedömer man miljöpåverkan</a:t>
            </a:r>
          </a:p>
          <a:p>
            <a:pPr marL="0" indent="0">
              <a:buNone/>
            </a:pPr>
            <a:endParaRPr lang="sv-SE" dirty="0"/>
          </a:p>
          <a:p>
            <a:pPr marL="0" indent="0">
              <a:buNone/>
            </a:pPr>
            <a:r>
              <a:rPr lang="sv-SE" b="1" dirty="0"/>
              <a:t>Tips – att tänka på</a:t>
            </a:r>
          </a:p>
          <a:p>
            <a:pPr marL="0" indent="0">
              <a:buNone/>
            </a:pPr>
            <a:r>
              <a:rPr lang="sv-SE" dirty="0"/>
              <a:t>Använd olika färger för olika kundsegment för att förstå hur affärsmodellen attraherar olika kunder</a:t>
            </a:r>
          </a:p>
          <a:p>
            <a:pPr marL="0" indent="0">
              <a:buNone/>
            </a:pPr>
            <a:r>
              <a:rPr lang="sv-SE" dirty="0"/>
              <a:t>Var noga med att kanalen skall innehålla både leverans och återtagande</a:t>
            </a:r>
          </a:p>
          <a:p>
            <a:pPr marL="0" indent="0">
              <a:buNone/>
            </a:pPr>
            <a:r>
              <a:rPr lang="sv-SE" dirty="0"/>
              <a:t>Läs på om Business Model Canvas för att förstå processen ytterligare</a:t>
            </a:r>
          </a:p>
        </p:txBody>
      </p:sp>
      <p:pic>
        <p:nvPicPr>
          <p:cNvPr id="6146" name="Picture 2" descr="Business Model Canvas Icons - Download Free Vector Icons | Noun Projec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8849" y="675077"/>
            <a:ext cx="705662" cy="705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1405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TotalTime>
  <Words>499</Words>
  <Application>Microsoft Office PowerPoint</Application>
  <PresentationFormat>A4 (210 x 297 mm)</PresentationFormat>
  <Paragraphs>68</Paragraphs>
  <Slides>2</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vt:i4>
      </vt:variant>
    </vt:vector>
  </HeadingPairs>
  <TitlesOfParts>
    <vt:vector size="8" baseType="lpstr">
      <vt:lpstr>Arial</vt:lpstr>
      <vt:lpstr>Arial Narrow</vt:lpstr>
      <vt:lpstr>Calibri</vt:lpstr>
      <vt:lpstr>Calibri Light</vt:lpstr>
      <vt:lpstr>Museo Sans 500</vt:lpstr>
      <vt:lpstr>Office Theme</vt:lpstr>
      <vt:lpstr>PowerPoint-presentation</vt:lpstr>
      <vt:lpstr>Circular Business Model Canvas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Erik Valvring</dc:creator>
  <cp:lastModifiedBy>Erik Valvring</cp:lastModifiedBy>
  <cp:revision>1</cp:revision>
  <dcterms:created xsi:type="dcterms:W3CDTF">2023-04-11T05:19:27Z</dcterms:created>
  <dcterms:modified xsi:type="dcterms:W3CDTF">2023-04-11T05:20:47Z</dcterms:modified>
</cp:coreProperties>
</file>